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7" r:id="rId4"/>
    <p:sldId id="264" r:id="rId5"/>
    <p:sldId id="268" r:id="rId6"/>
    <p:sldId id="265" r:id="rId7"/>
    <p:sldId id="260" r:id="rId8"/>
    <p:sldId id="258" r:id="rId9"/>
    <p:sldId id="257" r:id="rId10"/>
    <p:sldId id="259" r:id="rId11"/>
    <p:sldId id="269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5100"/>
  </p:normalViewPr>
  <p:slideViewPr>
    <p:cSldViewPr snapToGrid="0">
      <p:cViewPr varScale="1">
        <p:scale>
          <a:sx n="89" d="100"/>
          <a:sy n="89" d="100"/>
        </p:scale>
        <p:origin x="328" y="176"/>
      </p:cViewPr>
      <p:guideLst/>
    </p:cSldViewPr>
  </p:slideViewPr>
  <p:outlineViewPr>
    <p:cViewPr>
      <p:scale>
        <a:sx n="33" d="100"/>
        <a:sy n="33" d="100"/>
      </p:scale>
      <p:origin x="0" y="-6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476BD-8A78-894F-B7E9-8E978516082F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4FDF6-A23A-A241-9FE5-EC08C696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4FDF6-A23A-A241-9FE5-EC08C696EB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4FDF6-A23A-A241-9FE5-EC08C696EB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58B8-EEB0-4A80-9925-0A6FF2E2B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181A2-9E9A-48E2-BBB4-CDF133720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58E4D-5802-44C7-B3EB-E9703E20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79F77-AD0D-4DD5-95C2-48B5F44E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58381-7383-46E7-843D-BE0BC17C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6E40-2704-4CEB-98B1-71F9A96F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1448-4943-4674-AADC-C9E92F9C6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3A406-CC91-4F4A-8EBE-85B900A0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91441-DBEE-4AE2-9239-A120561E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C788D-1D54-4414-9A2B-00F8A687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0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79690-AD6A-4902-9201-2F144D050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A98BA-C75C-4C48-BEE9-5CD010328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0124-F597-4A7A-9EA0-977D29DB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EB0C2-38E0-4ACA-8C06-9876468B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0E393-BA75-40AA-B778-BA8B84C3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3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C54D-8062-4836-8873-85C99E83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9043-B589-4062-A22A-B538F6016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C9BC4-454D-4985-8C61-0ACEC5D3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D4DB7-F928-447F-91ED-9DC01B5C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6AE9-4D62-407B-9094-FE89A188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5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812E-AF19-47D3-8F8A-A967D734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8BB73-2633-4006-96ED-2833EC98E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D355B-2EB8-46C9-B5C2-E9585C37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C5991-122F-499A-81B5-D17E9FB0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DDB6-EE03-44B0-B6CF-8E041AA2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8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E0A1-1D0B-42F0-84D2-2A423D3B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56790-1774-4373-9238-39E54F451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DDE6D-0715-4843-9675-A161FF323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AA14D-5299-4D0D-8B42-098ED473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D30B4-551A-4528-8EFF-E5DCCDE7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1B3E4-1512-470B-A9A0-66420F62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5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B396-C0EC-4328-973D-8FC32749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A5DE-5F3E-4A8A-B9F2-99EA20269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C6948-1965-4559-B779-EC16B7E12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04512-CB8F-44EF-97EC-ED67D9567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460C7-6E84-4FBB-BE60-E8503CD6D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F4687-5F34-4129-86C8-8B0530B9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C6CA6-BE4A-4D70-86A0-9BE353C3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2788D-B46B-4725-8653-451B5224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5D66-1AD7-42E1-B49E-DABD2344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89845-1498-4E91-8C50-A2D2EF59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DD0DD-C772-4668-B9EC-E61253AC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CA695-279D-41B6-BC55-AAAB795B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0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2DC6C-2D69-4972-9D55-2FBC1BEB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22492-E5F6-440D-8DD1-B49392B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E6530-A1AA-4B58-A3D9-470D3D8D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21-8947-48DF-9144-F8137529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E6AA-A470-43D6-ABC8-C0D2ECD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592-9E0E-4E24-8001-AD983A2C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74246-4D2E-433F-9EF3-3A89024C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9815D-8D74-4D19-AF94-1EC76DE4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AEF64-809D-4356-9BEB-056BAB43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C419-1ADC-464E-A971-078D99D8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AEA7C-1194-4EED-B9FC-7A846379EA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24EFE-1AED-46DD-A2B2-A9C9D1BA0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9C44E-5FF2-4E3B-9150-10261C2E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3DE1-5931-4FB3-8955-E0D84476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C56C5-6236-432C-916F-E38EA8F8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6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BA592-75A6-42BE-8D5C-5E86CA5B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17269-143C-4D02-A16F-613C40FD0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D0C29-9480-4165-A1CA-AB17D1302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ED94-4D1E-42BF-B1E2-D93083735A2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474B4-80D7-4749-A691-304080D9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D10B-4BF6-4410-A173-30792190E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FC853-334D-48EC-BE92-B411EC796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D9E4-047A-4BBA-9AC4-5F188DBF3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Serial Communications</a:t>
            </a:r>
            <a:br>
              <a:rPr lang="en-US" dirty="0"/>
            </a:br>
            <a:r>
              <a:rPr lang="en-US" dirty="0"/>
              <a:t>I2C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D48CB-2F61-4F81-8358-B62B457DA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16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96923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1B13-9FB7-49F3-B036-A78D0D9E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I2C on the </a:t>
            </a:r>
            <a:r>
              <a:rPr lang="en-US" dirty="0" err="1"/>
              <a:t>RPi</a:t>
            </a:r>
            <a:endParaRPr lang="en-US" dirty="0"/>
          </a:p>
        </p:txBody>
      </p:sp>
      <p:pic>
        <p:nvPicPr>
          <p:cNvPr id="3074" name="Picture 2" descr="Programming AVR I2C interface - Embedds">
            <a:extLst>
              <a:ext uri="{FF2B5EF4-FFF2-40B4-BE49-F238E27FC236}">
                <a16:creationId xmlns:a16="http://schemas.microsoft.com/office/drawing/2014/main" id="{DE7C5D77-ABE6-474A-8D6A-C00C4599C4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30" y="3107836"/>
            <a:ext cx="59436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A0539-778B-44F9-887D-65AF7CB4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9" y="1956900"/>
            <a:ext cx="5094743" cy="3095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A4B3B-8665-A843-B494-372BF5A12A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688000"/>
            <a:ext cx="4457700" cy="253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15074E-18BD-E34F-82E5-DB5CBD512263}"/>
              </a:ext>
            </a:extLst>
          </p:cNvPr>
          <p:cNvSpPr/>
          <p:nvPr/>
        </p:nvSpPr>
        <p:spPr>
          <a:xfrm>
            <a:off x="2806700" y="2438400"/>
            <a:ext cx="13335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1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3B20-F7E7-CE45-A451-13B3CAE3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on the PCB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9C7D5-C792-924E-A980-F2B3B932C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0" b="89996" l="9988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35" t="2908" r="10561" b="63575"/>
          <a:stretch/>
        </p:blipFill>
        <p:spPr>
          <a:xfrm>
            <a:off x="1539431" y="2349659"/>
            <a:ext cx="5440102" cy="304645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F06CC71-E9D6-8F45-9BA2-4570E509E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0" b="89996" l="9988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05" t="69932" r="42295" b="20226"/>
          <a:stretch/>
        </p:blipFill>
        <p:spPr>
          <a:xfrm>
            <a:off x="8206449" y="3020992"/>
            <a:ext cx="2030260" cy="12732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7FC0A5-94B3-8C4F-AC20-1AA9DC74B0D2}"/>
              </a:ext>
            </a:extLst>
          </p:cNvPr>
          <p:cNvCxnSpPr>
            <a:cxnSpLocks/>
          </p:cNvCxnSpPr>
          <p:nvPr/>
        </p:nvCxnSpPr>
        <p:spPr>
          <a:xfrm flipV="1">
            <a:off x="9352344" y="4294207"/>
            <a:ext cx="0" cy="87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AAFE77-8DC4-EA43-B754-62975A52CCF2}"/>
              </a:ext>
            </a:extLst>
          </p:cNvPr>
          <p:cNvCxnSpPr>
            <a:cxnSpLocks/>
          </p:cNvCxnSpPr>
          <p:nvPr/>
        </p:nvCxnSpPr>
        <p:spPr>
          <a:xfrm flipV="1">
            <a:off x="9551043" y="4294207"/>
            <a:ext cx="0" cy="87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967B19-41B3-1F48-90F0-9764FC27AFC7}"/>
              </a:ext>
            </a:extLst>
          </p:cNvPr>
          <p:cNvCxnSpPr>
            <a:cxnSpLocks/>
          </p:cNvCxnSpPr>
          <p:nvPr/>
        </p:nvCxnSpPr>
        <p:spPr>
          <a:xfrm>
            <a:off x="2793357" y="1956120"/>
            <a:ext cx="0" cy="659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601D10-AB97-C640-9BFD-C88C0CCAC8E9}"/>
              </a:ext>
            </a:extLst>
          </p:cNvPr>
          <p:cNvCxnSpPr>
            <a:cxnSpLocks/>
          </p:cNvCxnSpPr>
          <p:nvPr/>
        </p:nvCxnSpPr>
        <p:spPr>
          <a:xfrm>
            <a:off x="2911033" y="1956120"/>
            <a:ext cx="0" cy="659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5BBB37-A90E-3B4C-8B03-53E540CECC93}"/>
              </a:ext>
            </a:extLst>
          </p:cNvPr>
          <p:cNvCxnSpPr>
            <a:cxnSpLocks/>
          </p:cNvCxnSpPr>
          <p:nvPr/>
        </p:nvCxnSpPr>
        <p:spPr>
          <a:xfrm>
            <a:off x="3989407" y="1942612"/>
            <a:ext cx="0" cy="659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896A65-2492-C045-B77D-4597CC0F39F4}"/>
              </a:ext>
            </a:extLst>
          </p:cNvPr>
          <p:cNvCxnSpPr>
            <a:cxnSpLocks/>
          </p:cNvCxnSpPr>
          <p:nvPr/>
        </p:nvCxnSpPr>
        <p:spPr>
          <a:xfrm>
            <a:off x="4130233" y="1942612"/>
            <a:ext cx="0" cy="659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A4A5B1-A84C-1F4D-BDB8-57E96B7C4984}"/>
              </a:ext>
            </a:extLst>
          </p:cNvPr>
          <p:cNvCxnSpPr>
            <a:cxnSpLocks/>
          </p:cNvCxnSpPr>
          <p:nvPr/>
        </p:nvCxnSpPr>
        <p:spPr>
          <a:xfrm flipH="1">
            <a:off x="6482785" y="4840146"/>
            <a:ext cx="80829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46126-BE29-DD4E-A698-77B95E45831A}"/>
              </a:ext>
            </a:extLst>
          </p:cNvPr>
          <p:cNvCxnSpPr>
            <a:cxnSpLocks/>
          </p:cNvCxnSpPr>
          <p:nvPr/>
        </p:nvCxnSpPr>
        <p:spPr>
          <a:xfrm flipH="1">
            <a:off x="6357394" y="4734045"/>
            <a:ext cx="80829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1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4161-45C1-224F-88FC-7C4A318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</a:t>
            </a:r>
            <a:r>
              <a:rPr lang="en-US" dirty="0" err="1"/>
              <a:t>dof</a:t>
            </a:r>
            <a:r>
              <a:rPr lang="en-US" dirty="0"/>
              <a:t> Sensor Calibration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1C474-5199-3743-BB5B-E95BDC86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93900"/>
            <a:ext cx="5472890" cy="35655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613AE-D717-6C4C-92DE-F6FFFB30E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981200"/>
            <a:ext cx="5499737" cy="3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50E1-7AB1-CC45-85C4-0AAE2F88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complete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782A40-7F7B-3C4D-8D2B-504D46904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54" y="1825625"/>
            <a:ext cx="6679891" cy="4351338"/>
          </a:xfrm>
        </p:spPr>
      </p:pic>
    </p:spTree>
    <p:extLst>
      <p:ext uri="{BB962C8B-B14F-4D97-AF65-F5344CB8AC3E}">
        <p14:creationId xmlns:p14="http://schemas.microsoft.com/office/powerpoint/2010/main" val="232609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F763-B5A1-D740-BF7D-AB6F0F0C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calibration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901E9-007D-3349-88CE-E441905F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6" y="1825625"/>
            <a:ext cx="8915408" cy="4351338"/>
          </a:xfrm>
        </p:spPr>
      </p:pic>
    </p:spTree>
    <p:extLst>
      <p:ext uri="{BB962C8B-B14F-4D97-AF65-F5344CB8AC3E}">
        <p14:creationId xmlns:p14="http://schemas.microsoft.com/office/powerpoint/2010/main" val="129389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37FE-3411-5E46-B36E-928BAFA7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6609-4EDB-F349-8FF9-4A457C75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B9C64-D617-514B-A058-17E0F7D1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05000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6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2AFA-7207-2549-9E59-25534F9C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883D7-C36A-4240-8D12-548EFEF5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996CC-C7E3-AC4B-B4A4-4EF3F4C0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87" y="1233557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54CA-C0CB-B543-A5B6-482857C7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7DA6-72B1-DB41-A653-245233CD4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E22BA-48BC-6245-AD4D-DBD8C5CB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05000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6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154D-4924-2244-B285-37808AC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4950C-E045-F64E-8DDD-FBBD134A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659" y="1027906"/>
            <a:ext cx="7580409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1887-57F5-AC4B-AA4A-66EAA6C2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</a:t>
            </a:r>
            <a:r>
              <a:rPr lang="en-US" dirty="0" err="1"/>
              <a:t>ElectroMechanical</a:t>
            </a:r>
            <a:r>
              <a:rPr lang="en-US"/>
              <a:t> Sensors (MEMSs)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01FA-99A8-C545-B38F-1107FAEB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=eqZgxR6eRjo</a:t>
            </a:r>
          </a:p>
        </p:txBody>
      </p:sp>
    </p:spTree>
    <p:extLst>
      <p:ext uri="{BB962C8B-B14F-4D97-AF65-F5344CB8AC3E}">
        <p14:creationId xmlns:p14="http://schemas.microsoft.com/office/powerpoint/2010/main" val="213359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77C5-35F8-AC42-BF53-0BD2C31E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for computers to communicate?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192B-17B3-E843-8D72-23003C86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probably know that computers communicate with other computers using 1’s and 0’s</a:t>
            </a:r>
          </a:p>
          <a:p>
            <a:r>
              <a:rPr lang="en-US" dirty="0"/>
              <a:t>But you can’t just send a bunch of random 1’s and 0’s, they have to be packaged the right way – they need to follow a protocol</a:t>
            </a:r>
          </a:p>
          <a:p>
            <a:r>
              <a:rPr lang="en-US" dirty="0"/>
              <a:t>For instance, you probably know about one of the more famous protocols in use today – the Internet Protocol, IP</a:t>
            </a:r>
          </a:p>
          <a:p>
            <a:r>
              <a:rPr lang="en-US" dirty="0"/>
              <a:t>This is the protocol that allows computers all over the world to access and communication over the world wide web</a:t>
            </a:r>
          </a:p>
          <a:p>
            <a:r>
              <a:rPr lang="en-US" dirty="0"/>
              <a:t>And as you might imagine, it’s a bit complicated</a:t>
            </a:r>
          </a:p>
        </p:txBody>
      </p:sp>
    </p:spTree>
    <p:extLst>
      <p:ext uri="{BB962C8B-B14F-4D97-AF65-F5344CB8AC3E}">
        <p14:creationId xmlns:p14="http://schemas.microsoft.com/office/powerpoint/2010/main" val="109202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6715-11F9-7940-A760-E371831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9E51A-0616-4046-ADE4-9E57FB61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1" y="1852921"/>
            <a:ext cx="554775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B17C3-F6AA-E644-B70F-95A1ACE25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66" y="1852921"/>
            <a:ext cx="5845082" cy="46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F1D4-C0CE-0045-9F21-C3DC3914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B7CA-058A-1E4E-8F89-F0BD1E00B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I’m certain you’ve heard of Bluetooth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846713C-04FF-8B4E-B790-A194D7AE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5" y="2549386"/>
            <a:ext cx="8223250" cy="36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BED5-5B6D-6649-A8CC-C03BC4AA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“Serial Communications”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7D041-0690-2848-A389-EC6E43542D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74" y="1825625"/>
            <a:ext cx="2537051" cy="435133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D8B1BC-3A33-4345-B197-51CDC4CC16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the speed of transmission is the same, parallel will always be faster</a:t>
            </a:r>
          </a:p>
          <a:p>
            <a:r>
              <a:rPr lang="en-US" dirty="0"/>
              <a:t>But if you can be more than 8 times faster sending one bit one after the next, it’s about equal</a:t>
            </a:r>
          </a:p>
          <a:p>
            <a:r>
              <a:rPr lang="en-US" dirty="0"/>
              <a:t>And even if it’s not faster, it will very likely be easier and require significantly less hardware … and wires</a:t>
            </a:r>
          </a:p>
        </p:txBody>
      </p:sp>
    </p:spTree>
    <p:extLst>
      <p:ext uri="{BB962C8B-B14F-4D97-AF65-F5344CB8AC3E}">
        <p14:creationId xmlns:p14="http://schemas.microsoft.com/office/powerpoint/2010/main" val="263817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E441-539B-EA49-92FD-104B7E50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740B-0E00-7849-BFB6-CC27D9EA7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are complicated communications protocols requiring very specific hardware/software to implement</a:t>
            </a:r>
          </a:p>
          <a:p>
            <a:r>
              <a:rPr lang="en-US" dirty="0"/>
              <a:t>We want SIMPLE</a:t>
            </a:r>
          </a:p>
          <a:p>
            <a:r>
              <a:rPr lang="en-US" dirty="0"/>
              <a:t>But ”simple” almost always comes at a cost</a:t>
            </a:r>
          </a:p>
          <a:p>
            <a:pPr lvl="1"/>
            <a:r>
              <a:rPr lang="en-US" dirty="0"/>
              <a:t>And it’s usually performance</a:t>
            </a:r>
          </a:p>
          <a:p>
            <a:r>
              <a:rPr lang="en-US" dirty="0"/>
              <a:t>Over the years a number of simple protocols have been established</a:t>
            </a:r>
          </a:p>
          <a:p>
            <a:pPr lvl="1"/>
            <a:r>
              <a:rPr lang="en-US" dirty="0"/>
              <a:t>UART – universal synchronous receive and transmit’</a:t>
            </a:r>
          </a:p>
          <a:p>
            <a:pPr lvl="1"/>
            <a:r>
              <a:rPr lang="en-US" dirty="0"/>
              <a:t>SPI – serial peripheral interface</a:t>
            </a:r>
          </a:p>
          <a:p>
            <a:pPr lvl="1"/>
            <a:r>
              <a:rPr lang="en-US" dirty="0"/>
              <a:t>I2C – inter integrated circuit (this is us) </a:t>
            </a:r>
          </a:p>
          <a:p>
            <a:r>
              <a:rPr lang="en-US" dirty="0"/>
              <a:t>So how do we use simple devices (i.e. cheap) AND still get performance?</a:t>
            </a:r>
          </a:p>
        </p:txBody>
      </p:sp>
    </p:spTree>
    <p:extLst>
      <p:ext uri="{BB962C8B-B14F-4D97-AF65-F5344CB8AC3E}">
        <p14:creationId xmlns:p14="http://schemas.microsoft.com/office/powerpoint/2010/main" val="409066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7DE-9061-4648-BA3E-D2F25365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Cautionary tale about the I2C Protocol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58CBA4-30AA-460C-826C-D4319AE6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6327"/>
            <a:ext cx="12192000" cy="3124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9F0DA-7955-EC4C-95CC-CF929BF03020}"/>
              </a:ext>
            </a:extLst>
          </p:cNvPr>
          <p:cNvSpPr txBox="1"/>
          <p:nvPr/>
        </p:nvSpPr>
        <p:spPr>
          <a:xfrm>
            <a:off x="691486" y="5373991"/>
            <a:ext cx="1080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like any good engineer, we will ignore this advice!</a:t>
            </a:r>
          </a:p>
        </p:txBody>
      </p:sp>
    </p:spTree>
    <p:extLst>
      <p:ext uri="{BB962C8B-B14F-4D97-AF65-F5344CB8AC3E}">
        <p14:creationId xmlns:p14="http://schemas.microsoft.com/office/powerpoint/2010/main" val="364899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D669-195D-435B-842C-C5E6749A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</a:t>
            </a:r>
          </a:p>
        </p:txBody>
      </p:sp>
      <p:pic>
        <p:nvPicPr>
          <p:cNvPr id="2050" name="Picture 2" descr="I2C Bus Communication Protocol Tutorial with Example | Embedded C">
            <a:extLst>
              <a:ext uri="{FF2B5EF4-FFF2-40B4-BE49-F238E27FC236}">
                <a16:creationId xmlns:a16="http://schemas.microsoft.com/office/drawing/2014/main" id="{9D6E56B8-860F-4E63-B437-9760A56E77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996281"/>
            <a:ext cx="87058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3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C12E-29B2-4CFB-A658-37313A1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message (data being sent)</a:t>
            </a:r>
          </a:p>
        </p:txBody>
      </p:sp>
      <p:pic>
        <p:nvPicPr>
          <p:cNvPr id="1026" name="Picture 2" descr="Basics of the I2C Communication Protocol">
            <a:extLst>
              <a:ext uri="{FF2B5EF4-FFF2-40B4-BE49-F238E27FC236}">
                <a16:creationId xmlns:a16="http://schemas.microsoft.com/office/drawing/2014/main" id="{C3DA76E3-AF3D-44ED-B87C-AC710A604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4521"/>
            <a:ext cx="10515600" cy="26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16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113180</TotalTime>
  <Words>334</Words>
  <Application>Microsoft Macintosh PowerPoint</Application>
  <PresentationFormat>Widescreen</PresentationFormat>
  <Paragraphs>38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Serial Communications I2C</vt:lpstr>
      <vt:lpstr>What does it mean for computers to communicate?</vt:lpstr>
      <vt:lpstr>PowerPoint Presentation</vt:lpstr>
      <vt:lpstr>Continued</vt:lpstr>
      <vt:lpstr>What does “Serial Communications” mean?</vt:lpstr>
      <vt:lpstr>So what?</vt:lpstr>
      <vt:lpstr>Cautionary tale about the I2C Protocol</vt:lpstr>
      <vt:lpstr>High level</vt:lpstr>
      <vt:lpstr>The message (data being sent)</vt:lpstr>
      <vt:lpstr>I2C on the RPi</vt:lpstr>
      <vt:lpstr>I2C on the PCB</vt:lpstr>
      <vt:lpstr>9 dof Sensor Calibration</vt:lpstr>
      <vt:lpstr>Calibration complete</vt:lpstr>
      <vt:lpstr>Update your calibration values</vt:lpstr>
      <vt:lpstr>PowerPoint Presentation</vt:lpstr>
      <vt:lpstr>PowerPoint Presentation</vt:lpstr>
      <vt:lpstr>PowerPoint Presentation</vt:lpstr>
      <vt:lpstr>Ascii</vt:lpstr>
      <vt:lpstr>Micro-ElectroMechanical Sensors (MEMSs)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john.dicecco</dc:creator>
  <cp:lastModifiedBy>John DiCecco</cp:lastModifiedBy>
  <cp:revision>23</cp:revision>
  <dcterms:created xsi:type="dcterms:W3CDTF">2020-07-07T14:15:30Z</dcterms:created>
  <dcterms:modified xsi:type="dcterms:W3CDTF">2025-07-01T17:52:48Z</dcterms:modified>
</cp:coreProperties>
</file>